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1" r:id="rId4"/>
    <p:sldId id="262" r:id="rId5"/>
    <p:sldId id="263" r:id="rId6"/>
    <p:sldId id="265" r:id="rId7"/>
    <p:sldId id="271" r:id="rId8"/>
    <p:sldId id="268" r:id="rId9"/>
    <p:sldId id="270" r:id="rId10"/>
    <p:sldId id="272" r:id="rId11"/>
    <p:sldId id="273" r:id="rId12"/>
    <p:sldId id="274" r:id="rId13"/>
    <p:sldId id="276" r:id="rId14"/>
    <p:sldId id="277" r:id="rId15"/>
    <p:sldId id="278" r:id="rId16"/>
    <p:sldId id="280" r:id="rId17"/>
    <p:sldId id="267" r:id="rId18"/>
    <p:sldId id="279" r:id="rId19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7264E3-7C11-4F83-B7F3-83CA61187B13}">
          <p14:sldIdLst>
            <p14:sldId id="256"/>
            <p14:sldId id="258"/>
            <p14:sldId id="261"/>
            <p14:sldId id="262"/>
            <p14:sldId id="263"/>
            <p14:sldId id="265"/>
            <p14:sldId id="271"/>
            <p14:sldId id="268"/>
            <p14:sldId id="270"/>
            <p14:sldId id="272"/>
            <p14:sldId id="273"/>
            <p14:sldId id="274"/>
            <p14:sldId id="276"/>
            <p14:sldId id="277"/>
            <p14:sldId id="278"/>
            <p14:sldId id="280"/>
            <p14:sldId id="26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0000"/>
    <a:srgbClr val="D1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8" autoAdjust="0"/>
    <p:restoredTop sz="94616"/>
  </p:normalViewPr>
  <p:slideViewPr>
    <p:cSldViewPr>
      <p:cViewPr>
        <p:scale>
          <a:sx n="68" d="100"/>
          <a:sy n="68" d="100"/>
        </p:scale>
        <p:origin x="48" y="20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045D2-9CC9-45D4-AD41-B1A18C1CE87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516A9-79CD-4436-8F9F-AA2F2D364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68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4BDA5-8BDB-034A-812E-28DFDC4AAC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" y="0"/>
            <a:ext cx="16243300" cy="7620000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27192" y="8077200"/>
            <a:ext cx="795988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A64921BF-FF99-BC44-9F2F-FC64D631838A}"/>
              </a:ext>
            </a:extLst>
          </p:cNvPr>
          <p:cNvSpPr/>
          <p:nvPr userDrawn="1"/>
        </p:nvSpPr>
        <p:spPr>
          <a:xfrm>
            <a:off x="10718800" y="1638300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71CF9C78-E331-774C-9C66-930EC4B7B3D2}"/>
              </a:ext>
            </a:extLst>
          </p:cNvPr>
          <p:cNvSpPr/>
          <p:nvPr userDrawn="1"/>
        </p:nvSpPr>
        <p:spPr>
          <a:xfrm>
            <a:off x="0" y="8343900"/>
            <a:ext cx="1525270" cy="203200"/>
          </a:xfrm>
          <a:custGeom>
            <a:avLst/>
            <a:gdLst/>
            <a:ahLst/>
            <a:cxnLst/>
            <a:rect l="l" t="t" r="r" b="b"/>
            <a:pathLst>
              <a:path w="1525270" h="203200">
                <a:moveTo>
                  <a:pt x="0" y="203200"/>
                </a:moveTo>
                <a:lnTo>
                  <a:pt x="1525015" y="203200"/>
                </a:lnTo>
                <a:lnTo>
                  <a:pt x="1525015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48ED6E-F499-E742-91E1-099FE0C2FF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5400" y="2160541"/>
            <a:ext cx="3911600" cy="34163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60575" y="1560367"/>
            <a:ext cx="8890000" cy="23083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5000" b="1" i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935654-4BF2-3749-B5BE-A2DF39E12C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0" y="8247879"/>
            <a:ext cx="4724400" cy="393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Gr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41ADE-3D9B-9A45-9BF8-A358CB07A0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66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3200" b="0" i="0">
                <a:solidFill>
                  <a:schemeClr val="tx1"/>
                </a:solidFill>
                <a:latin typeface="+mn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6000" y="1371599"/>
            <a:ext cx="11836400" cy="62445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 i="0">
                <a:solidFill>
                  <a:srgbClr val="D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BE951C-3295-CA4F-B6F5-BB04961B11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AD4D9A2A-33C0-6245-ADC5-02C6D5B1D4FA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563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Glo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ED1EF5-66F1-244A-B20F-F8BF4CA952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" y="0"/>
            <a:ext cx="154305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98800" y="609600"/>
            <a:ext cx="11049000" cy="48513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3200" b="0" i="0">
                <a:solidFill>
                  <a:schemeClr val="tx1"/>
                </a:solidFill>
                <a:latin typeface="+mn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6000" y="1371601"/>
            <a:ext cx="11836400" cy="624454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 i="0">
                <a:solidFill>
                  <a:srgbClr val="D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BE951C-3295-CA4F-B6F5-BB04961B11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70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46EC2DA8-1199-9745-A1F2-769683C88F3F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Red Gr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28A3B-03DC-3E41-A085-9E86B6F9BF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0"/>
            <a:ext cx="14249400" cy="914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382F4C-D42D-3E40-B287-E0BE1FA02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24" name="Holder 2">
            <a:extLst>
              <a:ext uri="{FF2B5EF4-FFF2-40B4-BE49-F238E27FC236}">
                <a16:creationId xmlns:a16="http://schemas.microsoft.com/office/drawing/2014/main" id="{1D413CF6-ED99-9F42-BCF6-9786CB97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0" y="568961"/>
            <a:ext cx="6172200" cy="48513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3200" b="0" i="0">
                <a:solidFill>
                  <a:schemeClr val="bg1"/>
                </a:solidFill>
                <a:latin typeface="+mn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5" name="Holder 3">
            <a:extLst>
              <a:ext uri="{FF2B5EF4-FFF2-40B4-BE49-F238E27FC236}">
                <a16:creationId xmlns:a16="http://schemas.microsoft.com/office/drawing/2014/main" id="{D8F191FF-9478-5941-B04B-88C08C936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0" y="1804669"/>
            <a:ext cx="11836400" cy="6577332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D4B7669-FE11-C34B-AA73-1780BFEFD19E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White Glo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28A3B-03DC-3E41-A085-9E86B6F9BF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0"/>
            <a:ext cx="14249400" cy="914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382F4C-D42D-3E40-B287-E0BE1FA02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24" name="Holder 2">
            <a:extLst>
              <a:ext uri="{FF2B5EF4-FFF2-40B4-BE49-F238E27FC236}">
                <a16:creationId xmlns:a16="http://schemas.microsoft.com/office/drawing/2014/main" id="{1D413CF6-ED99-9F42-BCF6-9786CB97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0" y="568961"/>
            <a:ext cx="6172200" cy="48513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3200" b="0" i="0">
                <a:solidFill>
                  <a:srgbClr val="D00000"/>
                </a:solidFill>
                <a:latin typeface="+mn-lt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5" name="Holder 3">
            <a:extLst>
              <a:ext uri="{FF2B5EF4-FFF2-40B4-BE49-F238E27FC236}">
                <a16:creationId xmlns:a16="http://schemas.microsoft.com/office/drawing/2014/main" id="{D8F191FF-9478-5941-B04B-88C08C936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0" y="1741167"/>
            <a:ext cx="11836400" cy="664083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E2C473B-FBD4-744C-8721-BD11A8CAE3DC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65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6D2750-218D-7944-9273-FB9708C65A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56000" cy="914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48D41-B992-1349-8476-28FF2B68E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3581400"/>
            <a:ext cx="2123090" cy="1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4" r:id="rId4"/>
    <p:sldLayoutId id="2147483667" r:id="rId5"/>
    <p:sldLayoutId id="2147483665" r:id="rId6"/>
    <p:sldLayoutId id="2147483668" r:id="rId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fif"/><Relationship Id="rId4" Type="http://schemas.openxmlformats.org/officeDocument/2006/relationships/image" Target="../media/image12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36D58-0733-9A4D-8354-1256CFA00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9483" y="2743200"/>
            <a:ext cx="8890000" cy="2215991"/>
          </a:xfrm>
        </p:spPr>
        <p:txBody>
          <a:bodyPr/>
          <a:lstStyle/>
          <a:p>
            <a:r>
              <a:rPr lang="en-US" sz="7200" dirty="0"/>
              <a:t>Image Captioning using Visual Attention</a:t>
            </a:r>
          </a:p>
        </p:txBody>
      </p:sp>
    </p:spTree>
    <p:extLst>
      <p:ext uri="{BB962C8B-B14F-4D97-AF65-F5344CB8AC3E}">
        <p14:creationId xmlns:p14="http://schemas.microsoft.com/office/powerpoint/2010/main" val="167077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1EA32B-001F-413B-90C9-FC887CF6DD45}"/>
              </a:ext>
            </a:extLst>
          </p:cNvPr>
          <p:cNvSpPr txBox="1"/>
          <p:nvPr/>
        </p:nvSpPr>
        <p:spPr>
          <a:xfrm>
            <a:off x="2550957" y="1447800"/>
            <a:ext cx="12863933" cy="758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model is trained in a loop by iterating over the targets. </a:t>
            </a:r>
            <a:br>
              <a:rPr lang="en-US" sz="2000" dirty="0"/>
            </a:b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Hidden state = vector of zeros  (denote by </a:t>
            </a:r>
            <a:r>
              <a:rPr lang="en-US" sz="2000" dirty="0">
                <a:solidFill>
                  <a:srgbClr val="FF0000"/>
                </a:solidFill>
              </a:rPr>
              <a:t>h</a:t>
            </a:r>
            <a:r>
              <a:rPr lang="en-US" sz="2000" dirty="0"/>
              <a:t>)</a:t>
            </a:r>
            <a:br>
              <a:rPr lang="en-US" sz="2000" dirty="0"/>
            </a:b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First iteration of the loop: </a:t>
            </a:r>
            <a:br>
              <a:rPr lang="en-US" sz="2000" dirty="0"/>
            </a:b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Seed word is 4 (&lt;start&gt;) and target to predict is 2 (The).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    									</a:t>
            </a:r>
            <a:br>
              <a:rPr lang="en-US" sz="2000" dirty="0"/>
            </a:b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Get the embedding for the seed word from the embedding matrix. </a:t>
            </a:r>
            <a:br>
              <a:rPr lang="en-US" sz="2000" dirty="0"/>
            </a:br>
            <a:endParaRPr lang="en-US" sz="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Concatenate the embedding of seed word with weighted average vector [denote by 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000" dirty="0"/>
              <a:t>].</a:t>
            </a:r>
            <a:br>
              <a:rPr lang="en-US" sz="2400" dirty="0"/>
            </a:br>
            <a:endParaRPr lang="en-US" sz="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Pass the concatenated vector through a recurrent neural network. </a:t>
            </a:r>
            <a:br>
              <a:rPr lang="en-US" sz="2000" dirty="0"/>
            </a:br>
            <a:endParaRPr lang="en-US" sz="9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Output (denoted by </a:t>
            </a:r>
            <a:r>
              <a:rPr lang="en-US" sz="2400" dirty="0">
                <a:solidFill>
                  <a:srgbClr val="D00000"/>
                </a:solidFill>
              </a:rPr>
              <a:t>o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D0000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00B0F0"/>
                </a:solidFill>
              </a:rPr>
              <a:t>W</a:t>
            </a:r>
            <a:r>
              <a:rPr lang="en-US" sz="2400" dirty="0" err="1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FF0000"/>
                </a:solidFill>
              </a:rPr>
              <a:t>  + </a:t>
            </a:r>
            <a:r>
              <a:rPr lang="en-US" sz="2400" dirty="0" err="1">
                <a:solidFill>
                  <a:srgbClr val="00B0F0"/>
                </a:solidFill>
              </a:rPr>
              <a:t>B</a:t>
            </a:r>
            <a:r>
              <a:rPr lang="en-US" sz="2400" dirty="0" err="1">
                <a:solidFill>
                  <a:srgbClr val="FF0000"/>
                </a:solidFill>
              </a:rPr>
              <a:t>h</a:t>
            </a:r>
            <a:r>
              <a:rPr lang="en-US" sz="2400" dirty="0">
                <a:solidFill>
                  <a:srgbClr val="FF0000"/>
                </a:solidFill>
              </a:rPr>
              <a:t> + </a:t>
            </a:r>
            <a:r>
              <a:rPr lang="en-US" sz="2400" dirty="0">
                <a:solidFill>
                  <a:srgbClr val="00B0F0"/>
                </a:solidFill>
              </a:rPr>
              <a:t>u  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F0"/>
                </a:solidFill>
              </a:rPr>
              <a:t>W, B, </a:t>
            </a:r>
            <a:r>
              <a:rPr lang="en-US" sz="2000" dirty="0"/>
              <a:t>and</a:t>
            </a:r>
            <a:r>
              <a:rPr lang="en-US" sz="2400" dirty="0">
                <a:solidFill>
                  <a:srgbClr val="00B0F0"/>
                </a:solidFill>
              </a:rPr>
              <a:t> u </a:t>
            </a:r>
            <a:r>
              <a:rPr lang="en-US" sz="2000" dirty="0"/>
              <a:t>are the weights we must learn</a:t>
            </a:r>
            <a:r>
              <a:rPr lang="en-US" sz="2400" dirty="0"/>
              <a:t>).</a:t>
            </a:r>
          </a:p>
          <a:p>
            <a:pPr lvl="2"/>
            <a:br>
              <a:rPr lang="en-US" sz="300" dirty="0"/>
            </a:br>
            <a:endParaRPr lang="en-US" sz="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Now we must map the output to the target word 2.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Output</a:t>
            </a:r>
            <a:r>
              <a:rPr lang="en-US" sz="2400" baseline="-25000" dirty="0"/>
              <a:t>1</a:t>
            </a:r>
            <a:r>
              <a:rPr lang="en-US" sz="2400" dirty="0">
                <a:solidFill>
                  <a:srgbClr val="00B0F0"/>
                </a:solidFill>
              </a:rPr>
              <a:t> = W</a:t>
            </a:r>
            <a:r>
              <a:rPr lang="en-US" sz="2400" baseline="-25000" dirty="0">
                <a:solidFill>
                  <a:srgbClr val="00B0F0"/>
                </a:solidFill>
              </a:rPr>
              <a:t>1</a:t>
            </a:r>
            <a:r>
              <a:rPr lang="en-US" sz="2400" dirty="0">
                <a:solidFill>
                  <a:srgbClr val="D00000"/>
                </a:solidFill>
              </a:rPr>
              <a:t>o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B0F0"/>
                </a:solidFill>
              </a:rPr>
              <a:t>b 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F0"/>
                </a:solidFill>
              </a:rPr>
              <a:t>W</a:t>
            </a:r>
            <a:r>
              <a:rPr lang="en-US" sz="2400" baseline="-25000" dirty="0">
                <a:solidFill>
                  <a:srgbClr val="00B0F0"/>
                </a:solidFill>
              </a:rPr>
              <a:t>1</a:t>
            </a:r>
            <a:r>
              <a:rPr lang="en-US" sz="2400" dirty="0">
                <a:solidFill>
                  <a:srgbClr val="00B0F0"/>
                </a:solidFill>
              </a:rPr>
              <a:t>, b </a:t>
            </a:r>
            <a:r>
              <a:rPr lang="en-US" sz="2000" dirty="0"/>
              <a:t>are the weights we must learn</a:t>
            </a:r>
            <a:r>
              <a:rPr lang="en-US" sz="2400" dirty="0"/>
              <a:t>).</a:t>
            </a:r>
            <a:br>
              <a:rPr lang="en-US" sz="2400" dirty="0"/>
            </a:br>
            <a:endParaRPr lang="en-US" sz="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Pass the Output</a:t>
            </a:r>
            <a:r>
              <a:rPr lang="en-US" sz="2000" baseline="-25000" dirty="0"/>
              <a:t>1</a:t>
            </a:r>
            <a:r>
              <a:rPr lang="en-US" sz="2000" dirty="0"/>
              <a:t> through </a:t>
            </a:r>
            <a:r>
              <a:rPr lang="en-US" sz="2000" dirty="0" err="1"/>
              <a:t>softmax</a:t>
            </a:r>
            <a:r>
              <a:rPr lang="en-US" sz="2000" dirty="0"/>
              <a:t> activation to get a probability distribution over the vocabulary.</a:t>
            </a:r>
            <a:br>
              <a:rPr lang="en-US" sz="2000" dirty="0"/>
            </a:br>
            <a:br>
              <a:rPr lang="en-US" sz="700" dirty="0"/>
            </a:br>
            <a:r>
              <a:rPr lang="en-US" sz="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Hidden state (</a:t>
            </a:r>
            <a:r>
              <a:rPr lang="en-US" sz="2000" dirty="0">
                <a:solidFill>
                  <a:srgbClr val="FF0000"/>
                </a:solidFill>
              </a:rPr>
              <a:t>h</a:t>
            </a:r>
            <a:r>
              <a:rPr lang="en-US" sz="2000" dirty="0"/>
              <a:t>) =</a:t>
            </a:r>
            <a:r>
              <a:rPr lang="en-US" sz="2400" dirty="0"/>
              <a:t> </a:t>
            </a:r>
            <a:r>
              <a:rPr lang="en-US" sz="2800" dirty="0">
                <a:solidFill>
                  <a:srgbClr val="D00000"/>
                </a:solidFill>
              </a:rPr>
              <a:t>o</a:t>
            </a:r>
            <a:endParaRPr lang="en-US" sz="2400" dirty="0">
              <a:solidFill>
                <a:srgbClr val="D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Repeat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5F81D-D03F-4B08-A629-D26DE9164474}"/>
              </a:ext>
            </a:extLst>
          </p:cNvPr>
          <p:cNvSpPr/>
          <p:nvPr/>
        </p:nvSpPr>
        <p:spPr>
          <a:xfrm>
            <a:off x="3687782" y="3218776"/>
            <a:ext cx="1452452" cy="522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tensor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E06F87-873F-4CD8-BF80-43765E091AC3}"/>
              </a:ext>
            </a:extLst>
          </p:cNvPr>
          <p:cNvCxnSpPr>
            <a:cxnSpLocks/>
          </p:cNvCxnSpPr>
          <p:nvPr/>
        </p:nvCxnSpPr>
        <p:spPr>
          <a:xfrm>
            <a:off x="3479800" y="3154207"/>
            <a:ext cx="0" cy="6517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F8E7CC-9B6A-46DE-97F0-019168FA23B9}"/>
              </a:ext>
            </a:extLst>
          </p:cNvPr>
          <p:cNvCxnSpPr>
            <a:cxnSpLocks/>
          </p:cNvCxnSpPr>
          <p:nvPr/>
        </p:nvCxnSpPr>
        <p:spPr>
          <a:xfrm>
            <a:off x="3687782" y="3867781"/>
            <a:ext cx="14524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9E86A1-E50A-4779-AA98-6F181AF68BE2}"/>
              </a:ext>
            </a:extLst>
          </p:cNvPr>
          <p:cNvSpPr txBox="1"/>
          <p:nvPr/>
        </p:nvSpPr>
        <p:spPr>
          <a:xfrm>
            <a:off x="2798372" y="32187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8EC01-6CB6-4093-9283-6BEDFB06F1DC}"/>
              </a:ext>
            </a:extLst>
          </p:cNvPr>
          <p:cNvSpPr txBox="1"/>
          <p:nvPr/>
        </p:nvSpPr>
        <p:spPr>
          <a:xfrm>
            <a:off x="3994733" y="386778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0207BA-FDD1-4AA0-B50C-2868B2663599}"/>
              </a:ext>
            </a:extLst>
          </p:cNvPr>
          <p:cNvCxnSpPr>
            <a:cxnSpLocks/>
          </p:cNvCxnSpPr>
          <p:nvPr/>
        </p:nvCxnSpPr>
        <p:spPr>
          <a:xfrm>
            <a:off x="5308600" y="3480097"/>
            <a:ext cx="12526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5C3F2D-5C2D-4BA0-B4C4-4D0A954AE493}"/>
              </a:ext>
            </a:extLst>
          </p:cNvPr>
          <p:cNvSpPr txBox="1"/>
          <p:nvPr/>
        </p:nvSpPr>
        <p:spPr>
          <a:xfrm>
            <a:off x="5348215" y="3090994"/>
            <a:ext cx="135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Dense(1)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CA816F-59F0-4B51-9C60-935B4C606DED}"/>
              </a:ext>
            </a:extLst>
          </p:cNvPr>
          <p:cNvCxnSpPr/>
          <p:nvPr/>
        </p:nvCxnSpPr>
        <p:spPr>
          <a:xfrm>
            <a:off x="6680200" y="3212989"/>
            <a:ext cx="0" cy="5872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BF34ED-6BDC-4EA1-8196-0CEE04AFA1C8}"/>
              </a:ext>
            </a:extLst>
          </p:cNvPr>
          <p:cNvCxnSpPr>
            <a:cxnSpLocks/>
          </p:cNvCxnSpPr>
          <p:nvPr/>
        </p:nvCxnSpPr>
        <p:spPr>
          <a:xfrm>
            <a:off x="9171322" y="4043456"/>
            <a:ext cx="977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447031-37EE-48AE-A11C-45AF739B16E7}"/>
              </a:ext>
            </a:extLst>
          </p:cNvPr>
          <p:cNvSpPr txBox="1"/>
          <p:nvPr/>
        </p:nvSpPr>
        <p:spPr>
          <a:xfrm>
            <a:off x="9224375" y="3690393"/>
            <a:ext cx="135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090A3-640B-4A01-BB02-F543441F9520}"/>
              </a:ext>
            </a:extLst>
          </p:cNvPr>
          <p:cNvCxnSpPr/>
          <p:nvPr/>
        </p:nvCxnSpPr>
        <p:spPr>
          <a:xfrm>
            <a:off x="12547600" y="4052849"/>
            <a:ext cx="15039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FE6C10-67C7-43EE-A1D7-71BB09E1318C}"/>
              </a:ext>
            </a:extLst>
          </p:cNvPr>
          <p:cNvCxnSpPr>
            <a:cxnSpLocks/>
          </p:cNvCxnSpPr>
          <p:nvPr/>
        </p:nvCxnSpPr>
        <p:spPr>
          <a:xfrm>
            <a:off x="12547600" y="4281301"/>
            <a:ext cx="14524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161028-56F5-4F16-A8D2-1C06FE183A54}"/>
              </a:ext>
            </a:extLst>
          </p:cNvPr>
          <p:cNvSpPr txBox="1"/>
          <p:nvPr/>
        </p:nvSpPr>
        <p:spPr>
          <a:xfrm>
            <a:off x="12908506" y="437279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4AC2DAD-6ACF-4AED-9FAB-DAE06758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624" y="573558"/>
            <a:ext cx="11963400" cy="485139"/>
          </a:xfrm>
        </p:spPr>
        <p:txBody>
          <a:bodyPr/>
          <a:lstStyle/>
          <a:p>
            <a:pPr algn="l"/>
            <a:r>
              <a:rPr lang="en-US" sz="4800" dirty="0"/>
              <a:t>Model Training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D4B9F3-FAF2-4E27-A148-CDB259436732}"/>
              </a:ext>
            </a:extLst>
          </p:cNvPr>
          <p:cNvCxnSpPr/>
          <p:nvPr/>
        </p:nvCxnSpPr>
        <p:spPr>
          <a:xfrm>
            <a:off x="3662055" y="4271507"/>
            <a:ext cx="15039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844502-AB79-45BC-9672-0A9F457BF0BC}"/>
              </a:ext>
            </a:extLst>
          </p:cNvPr>
          <p:cNvCxnSpPr>
            <a:cxnSpLocks/>
          </p:cNvCxnSpPr>
          <p:nvPr/>
        </p:nvCxnSpPr>
        <p:spPr>
          <a:xfrm>
            <a:off x="5308600" y="4276817"/>
            <a:ext cx="12526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A82A28C-9B6D-4AA4-B5C8-102FC7FDE8F3}"/>
              </a:ext>
            </a:extLst>
          </p:cNvPr>
          <p:cNvSpPr txBox="1"/>
          <p:nvPr/>
        </p:nvSpPr>
        <p:spPr>
          <a:xfrm>
            <a:off x="5397546" y="3882352"/>
            <a:ext cx="135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Dense(1)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751A51-4ACB-4DE4-997A-C3E62DBABAA4}"/>
              </a:ext>
            </a:extLst>
          </p:cNvPr>
          <p:cNvCxnSpPr>
            <a:cxnSpLocks/>
          </p:cNvCxnSpPr>
          <p:nvPr/>
        </p:nvCxnSpPr>
        <p:spPr>
          <a:xfrm>
            <a:off x="3479800" y="4067018"/>
            <a:ext cx="0" cy="276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B97E9B-BB95-41D2-908A-3982CA74BCC8}"/>
              </a:ext>
            </a:extLst>
          </p:cNvPr>
          <p:cNvSpPr txBox="1"/>
          <p:nvPr/>
        </p:nvSpPr>
        <p:spPr>
          <a:xfrm>
            <a:off x="2896083" y="402084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0EE1E-FC25-4F25-AB98-FA5E2030F827}"/>
              </a:ext>
            </a:extLst>
          </p:cNvPr>
          <p:cNvSpPr/>
          <p:nvPr/>
        </p:nvSpPr>
        <p:spPr>
          <a:xfrm>
            <a:off x="6579154" y="4103995"/>
            <a:ext cx="202091" cy="339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190033-5EA8-4822-9541-B18A360F69FD}"/>
              </a:ext>
            </a:extLst>
          </p:cNvPr>
          <p:cNvCxnSpPr/>
          <p:nvPr/>
        </p:nvCxnSpPr>
        <p:spPr>
          <a:xfrm>
            <a:off x="6680200" y="3460326"/>
            <a:ext cx="833839" cy="560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079115-C273-4D00-A1F0-6721FFFA6098}"/>
              </a:ext>
            </a:extLst>
          </p:cNvPr>
          <p:cNvCxnSpPr>
            <a:cxnSpLocks/>
            <a:stCxn id="30" idx="6"/>
            <a:endCxn id="36" idx="1"/>
          </p:cNvCxnSpPr>
          <p:nvPr/>
        </p:nvCxnSpPr>
        <p:spPr>
          <a:xfrm flipV="1">
            <a:off x="6781245" y="4059726"/>
            <a:ext cx="720327" cy="213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E7FF81A-7C61-4CD9-AC85-9C5B4C23C6EF}"/>
              </a:ext>
            </a:extLst>
          </p:cNvPr>
          <p:cNvSpPr/>
          <p:nvPr/>
        </p:nvSpPr>
        <p:spPr>
          <a:xfrm>
            <a:off x="7501572" y="3882352"/>
            <a:ext cx="918761" cy="354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7A6DFE-5F5F-427C-B81C-E1F2BF3AF09B}"/>
              </a:ext>
            </a:extLst>
          </p:cNvPr>
          <p:cNvCxnSpPr/>
          <p:nvPr/>
        </p:nvCxnSpPr>
        <p:spPr>
          <a:xfrm>
            <a:off x="9042400" y="3766120"/>
            <a:ext cx="0" cy="5872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148665-5B28-48D9-BC9F-03F90664651B}"/>
              </a:ext>
            </a:extLst>
          </p:cNvPr>
          <p:cNvCxnSpPr>
            <a:cxnSpLocks/>
          </p:cNvCxnSpPr>
          <p:nvPr/>
        </p:nvCxnSpPr>
        <p:spPr>
          <a:xfrm>
            <a:off x="8525724" y="4043456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6FF4BBC-7506-4B1D-B328-C31BB50FEAAA}"/>
              </a:ext>
            </a:extLst>
          </p:cNvPr>
          <p:cNvCxnSpPr/>
          <p:nvPr/>
        </p:nvCxnSpPr>
        <p:spPr>
          <a:xfrm>
            <a:off x="10299952" y="3785586"/>
            <a:ext cx="0" cy="5872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C69A216-9AE5-45E7-B60E-E5CB5B2EC94C}"/>
              </a:ext>
            </a:extLst>
          </p:cNvPr>
          <p:cNvCxnSpPr>
            <a:cxnSpLocks/>
          </p:cNvCxnSpPr>
          <p:nvPr/>
        </p:nvCxnSpPr>
        <p:spPr>
          <a:xfrm>
            <a:off x="10414000" y="4043456"/>
            <a:ext cx="19557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B218CA9-2FC0-42E0-8F4E-2D973D3E027B}"/>
              </a:ext>
            </a:extLst>
          </p:cNvPr>
          <p:cNvSpPr txBox="1"/>
          <p:nvPr/>
        </p:nvSpPr>
        <p:spPr>
          <a:xfrm>
            <a:off x="10432516" y="3682259"/>
            <a:ext cx="196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Average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5B982-908F-4B43-ADEC-E4A38E619E83}"/>
              </a:ext>
            </a:extLst>
          </p:cNvPr>
          <p:cNvSpPr txBox="1"/>
          <p:nvPr/>
        </p:nvSpPr>
        <p:spPr>
          <a:xfrm>
            <a:off x="3662055" y="4357970"/>
            <a:ext cx="155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299152-4F1A-430F-9169-D3D5BAC22ED9}"/>
              </a:ext>
            </a:extLst>
          </p:cNvPr>
          <p:cNvSpPr txBox="1"/>
          <p:nvPr/>
        </p:nvSpPr>
        <p:spPr>
          <a:xfrm>
            <a:off x="12520003" y="3588108"/>
            <a:ext cx="1786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Denoted by </a:t>
            </a:r>
            <a:r>
              <a:rPr lang="en-US" sz="2400" dirty="0">
                <a:solidFill>
                  <a:srgbClr val="D00000"/>
                </a:solidFill>
              </a:rPr>
              <a:t>w</a:t>
            </a:r>
            <a:endParaRPr lang="en-US" dirty="0">
              <a:solidFill>
                <a:srgbClr val="D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96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1" grpId="0"/>
      <p:bldP spid="14" grpId="0"/>
      <p:bldP spid="20" grpId="0"/>
      <p:bldP spid="25" grpId="0"/>
      <p:bldP spid="29" grpId="0"/>
      <p:bldP spid="30" grpId="0" animBg="1"/>
      <p:bldP spid="36" grpId="0" animBg="1"/>
      <p:bldP spid="47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BCA285-5679-447C-9D98-97883AB4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0" y="517850"/>
            <a:ext cx="11963400" cy="485139"/>
          </a:xfrm>
        </p:spPr>
        <p:txBody>
          <a:bodyPr/>
          <a:lstStyle/>
          <a:p>
            <a:pPr algn="l"/>
            <a:r>
              <a:rPr lang="en-US" sz="4800" dirty="0"/>
              <a:t>Model 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C9BBB-8FBF-422C-BBE6-64605402FCD0}"/>
              </a:ext>
            </a:extLst>
          </p:cNvPr>
          <p:cNvSpPr txBox="1"/>
          <p:nvPr/>
        </p:nvSpPr>
        <p:spPr>
          <a:xfrm>
            <a:off x="2458033" y="1339739"/>
            <a:ext cx="1286393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Predicting the correct word from the vocabulary is a case of multiclass classification.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predicts a probability distribution across the vocabulary.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should learn to predict a probability distribution which is quite like the one-hot encoded target.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loss function that can achieve this is known as categorical cross-entropy.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the learnable weights are first initialized randomly and then tinkered to optimize the loss function.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use the Adam optimizer which is an advancement over Stochastic Gradient Descent  (automatically tunes the learning rate).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use 20% of the samples as validation set and stop the training if the validation loss doesn’t improve for 5 continuous epochs.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75364-0C5F-4CA1-82AE-B304A815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438400"/>
            <a:ext cx="2933700" cy="1543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CAED5-720D-4EE7-BEED-5580C6BA9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963" y="4001818"/>
            <a:ext cx="22574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3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0FE789-8328-4361-BA88-D3DF508A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0" y="517850"/>
            <a:ext cx="11963400" cy="485139"/>
          </a:xfrm>
        </p:spPr>
        <p:txBody>
          <a:bodyPr/>
          <a:lstStyle/>
          <a:p>
            <a:pPr algn="l"/>
            <a:r>
              <a:rPr lang="en-US" sz="4800" dirty="0"/>
              <a:t>Model Training and Prediction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DE640-18E4-4362-8C66-D5A103D9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07" y="1676400"/>
            <a:ext cx="6753225" cy="655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CDF40-FA21-44CF-9DD8-6A887AF4FD93}"/>
              </a:ext>
            </a:extLst>
          </p:cNvPr>
          <p:cNvSpPr txBox="1"/>
          <p:nvPr/>
        </p:nvSpPr>
        <p:spPr>
          <a:xfrm>
            <a:off x="10261600" y="39624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do prediction with this model?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same concept as the training loop.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Stop predicting once the &lt;end&gt; token is predicted. </a:t>
            </a:r>
          </a:p>
        </p:txBody>
      </p:sp>
    </p:spTree>
    <p:extLst>
      <p:ext uri="{BB962C8B-B14F-4D97-AF65-F5344CB8AC3E}">
        <p14:creationId xmlns:p14="http://schemas.microsoft.com/office/powerpoint/2010/main" val="25895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FC9BBB-8FBF-422C-BBE6-64605402FCD0}"/>
              </a:ext>
            </a:extLst>
          </p:cNvPr>
          <p:cNvSpPr txBox="1"/>
          <p:nvPr/>
        </p:nvSpPr>
        <p:spPr>
          <a:xfrm>
            <a:off x="2572582" y="1115860"/>
            <a:ext cx="128639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E9A29-C5D9-44CB-BE92-9DFD225F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21" y="1167805"/>
            <a:ext cx="4182302" cy="313934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052932-34CB-4E19-B3C0-E3128C6C4A58}"/>
              </a:ext>
            </a:extLst>
          </p:cNvPr>
          <p:cNvCxnSpPr/>
          <p:nvPr/>
        </p:nvCxnSpPr>
        <p:spPr>
          <a:xfrm>
            <a:off x="6896447" y="2531621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8F5D7B-4283-4E0D-9A71-2FE6FA06A958}"/>
              </a:ext>
            </a:extLst>
          </p:cNvPr>
          <p:cNvSpPr txBox="1"/>
          <p:nvPr/>
        </p:nvSpPr>
        <p:spPr>
          <a:xfrm>
            <a:off x="7019960" y="998493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after passing through VGG16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0384B-6785-4248-ABAA-5D44F5FB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274" y="1055336"/>
            <a:ext cx="3514816" cy="28167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7889E-A109-42F2-A4DF-EEBAC251AFB7}"/>
              </a:ext>
            </a:extLst>
          </p:cNvPr>
          <p:cNvCxnSpPr/>
          <p:nvPr/>
        </p:nvCxnSpPr>
        <p:spPr>
          <a:xfrm>
            <a:off x="9162597" y="3962400"/>
            <a:ext cx="1295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61FCF9-7074-4283-BDE8-89FA6F226FF6}"/>
              </a:ext>
            </a:extLst>
          </p:cNvPr>
          <p:cNvCxnSpPr>
            <a:cxnSpLocks/>
          </p:cNvCxnSpPr>
          <p:nvPr/>
        </p:nvCxnSpPr>
        <p:spPr>
          <a:xfrm flipV="1">
            <a:off x="10607110" y="2713455"/>
            <a:ext cx="1867243" cy="11346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B6AF9-BC93-4BC4-9DAC-FCAA11C9C8DD}"/>
              </a:ext>
            </a:extLst>
          </p:cNvPr>
          <p:cNvSpPr txBox="1"/>
          <p:nvPr/>
        </p:nvSpPr>
        <p:spPr>
          <a:xfrm>
            <a:off x="9561682" y="402292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D1A6AB-C07F-43C0-A5B3-40412A0B03F3}"/>
              </a:ext>
            </a:extLst>
          </p:cNvPr>
          <p:cNvSpPr txBox="1"/>
          <p:nvPr/>
        </p:nvSpPr>
        <p:spPr>
          <a:xfrm>
            <a:off x="8591097" y="300764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85341-1046-4087-9BAE-06B42B37DEFE}"/>
              </a:ext>
            </a:extLst>
          </p:cNvPr>
          <p:cNvSpPr txBox="1"/>
          <p:nvPr/>
        </p:nvSpPr>
        <p:spPr>
          <a:xfrm>
            <a:off x="11598421" y="343773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48D48-047F-4AA4-8755-FBD48BFB38E9}"/>
              </a:ext>
            </a:extLst>
          </p:cNvPr>
          <p:cNvCxnSpPr/>
          <p:nvPr/>
        </p:nvCxnSpPr>
        <p:spPr>
          <a:xfrm>
            <a:off x="9080363" y="2550039"/>
            <a:ext cx="0" cy="1219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52878866-765F-4DE4-B144-3876F350DD1B}"/>
              </a:ext>
            </a:extLst>
          </p:cNvPr>
          <p:cNvSpPr txBox="1">
            <a:spLocks/>
          </p:cNvSpPr>
          <p:nvPr/>
        </p:nvSpPr>
        <p:spPr>
          <a:xfrm>
            <a:off x="2565400" y="150054"/>
            <a:ext cx="11963400" cy="485139"/>
          </a:xfrm>
          <a:prstGeom prst="rect">
            <a:avLst/>
          </a:prstGeom>
        </p:spPr>
        <p:txBody>
          <a:bodyPr lIns="0" tIns="0" rIns="0" bIns="0"/>
          <a:lstStyle>
            <a:lvl1pPr algn="r" eaLnBrk="1" hangingPunct="1">
              <a:defRPr sz="3200" b="0" i="0">
                <a:solidFill>
                  <a:schemeClr val="tx1"/>
                </a:solidFill>
                <a:latin typeface="+mn-lt"/>
                <a:ea typeface="+mj-ea"/>
                <a:cs typeface="Times New Roman"/>
              </a:defRPr>
            </a:lvl1pPr>
          </a:lstStyle>
          <a:p>
            <a:pPr algn="l"/>
            <a:r>
              <a:rPr lang="en-US" sz="4800" kern="0" dirty="0"/>
              <a:t>Visual Attention: Where does the model look?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AD7D7-6A6F-4FCF-9FBB-A2BF1C8DC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5" y="4613835"/>
            <a:ext cx="11715750" cy="16287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0EAB91-6F0C-4DB4-B121-A7D49180C0B0}"/>
              </a:ext>
            </a:extLst>
          </p:cNvPr>
          <p:cNvCxnSpPr/>
          <p:nvPr/>
        </p:nvCxnSpPr>
        <p:spPr>
          <a:xfrm>
            <a:off x="10033000" y="60198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A47E18-1D5C-46E0-AF10-668D19543325}"/>
              </a:ext>
            </a:extLst>
          </p:cNvPr>
          <p:cNvSpPr txBox="1"/>
          <p:nvPr/>
        </p:nvSpPr>
        <p:spPr>
          <a:xfrm>
            <a:off x="10133182" y="6011459"/>
            <a:ext cx="2468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probability distribution.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FC433E-04C5-43FA-A01E-5936F8306D96}"/>
              </a:ext>
            </a:extLst>
          </p:cNvPr>
          <p:cNvSpPr txBox="1"/>
          <p:nvPr/>
        </p:nvSpPr>
        <p:spPr>
          <a:xfrm>
            <a:off x="9372726" y="6767373"/>
            <a:ext cx="246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to 7 x 7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91613C-F693-4294-87BB-36345D3E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337" y="7246288"/>
            <a:ext cx="1457325" cy="136207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9C998D-4F7B-4E69-9C45-E61E012C557F}"/>
              </a:ext>
            </a:extLst>
          </p:cNvPr>
          <p:cNvCxnSpPr/>
          <p:nvPr/>
        </p:nvCxnSpPr>
        <p:spPr>
          <a:xfrm flipH="1">
            <a:off x="7968734" y="7696200"/>
            <a:ext cx="12447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C3BEF2E-6D69-475F-BD81-F8B607D7898C}"/>
              </a:ext>
            </a:extLst>
          </p:cNvPr>
          <p:cNvSpPr txBox="1"/>
          <p:nvPr/>
        </p:nvSpPr>
        <p:spPr>
          <a:xfrm>
            <a:off x="5304277" y="7389226"/>
            <a:ext cx="2468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weighted combination of original image with importance matrix.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DEC09-F056-4AAA-B2AC-D6A51FB42403}"/>
              </a:ext>
            </a:extLst>
          </p:cNvPr>
          <p:cNvSpPr txBox="1"/>
          <p:nvPr/>
        </p:nvSpPr>
        <p:spPr>
          <a:xfrm>
            <a:off x="7712890" y="7912224"/>
            <a:ext cx="2468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to image dimension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1FF85DB-8BB9-4F3F-A8ED-C066C21A2EB2}"/>
              </a:ext>
            </a:extLst>
          </p:cNvPr>
          <p:cNvCxnSpPr/>
          <p:nvPr/>
        </p:nvCxnSpPr>
        <p:spPr>
          <a:xfrm>
            <a:off x="10761662" y="7654629"/>
            <a:ext cx="1408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55E4D7-2BE1-4468-9D55-5F733CF6B943}"/>
              </a:ext>
            </a:extLst>
          </p:cNvPr>
          <p:cNvSpPr txBox="1"/>
          <p:nvPr/>
        </p:nvSpPr>
        <p:spPr>
          <a:xfrm>
            <a:off x="12135600" y="7356347"/>
            <a:ext cx="2468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known as the pixel importance matrix. </a:t>
            </a:r>
          </a:p>
        </p:txBody>
      </p:sp>
    </p:spTree>
    <p:extLst>
      <p:ext uri="{BB962C8B-B14F-4D97-AF65-F5344CB8AC3E}">
        <p14:creationId xmlns:p14="http://schemas.microsoft.com/office/powerpoint/2010/main" val="373246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20" grpId="0"/>
      <p:bldP spid="29" grpId="0"/>
      <p:bldP spid="31" grpId="0"/>
      <p:bldP spid="35" grpId="0"/>
      <p:bldP spid="36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30EB-D3EC-43E8-8C7A-2917E72B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Visual Attention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74BD3-EF26-42F9-919D-0ED67D19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295400"/>
            <a:ext cx="4800600" cy="3202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40BA5-4C93-4D8C-8479-C5F9E3EA7F3C}"/>
              </a:ext>
            </a:extLst>
          </p:cNvPr>
          <p:cNvSpPr txBox="1"/>
          <p:nvPr/>
        </p:nvSpPr>
        <p:spPr>
          <a:xfrm>
            <a:off x="7823200" y="19812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Predicted caption: </a:t>
            </a:r>
            <a:r>
              <a:rPr lang="en-US" dirty="0"/>
              <a:t>A person skiing down a hill on top of a ski &lt;end&gt;.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90E2B-AEFB-4327-806F-CE98B0C3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4726921"/>
            <a:ext cx="3785550" cy="2749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181CD-6AA6-4252-A249-652765C3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732866"/>
            <a:ext cx="3785550" cy="2743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4D924-F2F7-4763-A18F-D1CA40B0A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025" y="4728895"/>
            <a:ext cx="3785550" cy="274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9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FD0B-3A27-402A-93F8-4D55DCEA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More captions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4108D-077B-495A-98DC-31D8D687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219201"/>
            <a:ext cx="4722066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68869-8F73-4FDB-A05C-844280CBD220}"/>
              </a:ext>
            </a:extLst>
          </p:cNvPr>
          <p:cNvSpPr txBox="1"/>
          <p:nvPr/>
        </p:nvSpPr>
        <p:spPr>
          <a:xfrm>
            <a:off x="2413000" y="4426286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snowboarder is standing in plaid jacket ready to slopes &lt;end&gt;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288ED-D168-4ED4-8F78-E3DD5EBA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775" y="1236946"/>
            <a:ext cx="4243641" cy="3030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20CF57-2897-4C96-BE5B-F9D24DCC18D1}"/>
              </a:ext>
            </a:extLst>
          </p:cNvPr>
          <p:cNvSpPr txBox="1"/>
          <p:nvPr/>
        </p:nvSpPr>
        <p:spPr>
          <a:xfrm>
            <a:off x="7747000" y="455363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cars are sitting next to a road &lt;end&gt;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9D461-1042-4B5A-8C4A-5E0D93A66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129" y="5090362"/>
            <a:ext cx="4114800" cy="3093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49A86-5AD9-4007-A2BB-1CC89DAAB78E}"/>
              </a:ext>
            </a:extLst>
          </p:cNvPr>
          <p:cNvSpPr txBox="1"/>
          <p:nvPr/>
        </p:nvSpPr>
        <p:spPr>
          <a:xfrm>
            <a:off x="2427143" y="822067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desktop and other monitors and two laptops and shelves and a desk next to it &lt;end&gt;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C8CEAD-2B23-430E-A302-A598ABAC7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775" y="5062179"/>
            <a:ext cx="4267201" cy="3200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B49203-6A0C-4F42-88FA-4B8756F3FBAA}"/>
              </a:ext>
            </a:extLst>
          </p:cNvPr>
          <p:cNvSpPr txBox="1"/>
          <p:nvPr/>
        </p:nvSpPr>
        <p:spPr>
          <a:xfrm>
            <a:off x="7912767" y="828972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different types of pastries on a table topped with tulips and ready plate &lt;end&gt;</a:t>
            </a:r>
          </a:p>
        </p:txBody>
      </p:sp>
    </p:spTree>
    <p:extLst>
      <p:ext uri="{BB962C8B-B14F-4D97-AF65-F5344CB8AC3E}">
        <p14:creationId xmlns:p14="http://schemas.microsoft.com/office/powerpoint/2010/main" val="16122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BAA80-3BCA-402F-8E0A-D1966FF93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9800" y="1283334"/>
            <a:ext cx="11836400" cy="6577332"/>
          </a:xfrm>
        </p:spPr>
        <p:txBody>
          <a:bodyPr/>
          <a:lstStyle/>
          <a:p>
            <a:pPr algn="ctr"/>
            <a:r>
              <a:rPr lang="en-US" sz="9600" dirty="0"/>
              <a:t>Thank you! </a:t>
            </a:r>
            <a:br>
              <a:rPr lang="en-US" sz="9600" dirty="0"/>
            </a:br>
            <a:r>
              <a:rPr lang="en-US" sz="9600"/>
              <a:t>Questions?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181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BCA285-5679-447C-9D98-97883AB4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583" y="155489"/>
            <a:ext cx="11963400" cy="485139"/>
          </a:xfrm>
        </p:spPr>
        <p:txBody>
          <a:bodyPr/>
          <a:lstStyle/>
          <a:p>
            <a:pPr algn="l"/>
            <a:r>
              <a:rPr lang="en-US" sz="4800" dirty="0"/>
              <a:t>Feature extraction from text annotations.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92856-99E4-4D34-91F8-58E2EBC3AB0D}"/>
              </a:ext>
            </a:extLst>
          </p:cNvPr>
          <p:cNvSpPr txBox="1"/>
          <p:nvPr/>
        </p:nvSpPr>
        <p:spPr>
          <a:xfrm>
            <a:off x="2549360" y="1143000"/>
            <a:ext cx="12863933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Conventional methods use bag of word to extract features from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br>
              <a:rPr lang="en-US" sz="2800" dirty="0"/>
            </a:b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Disadvantages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High Dimensional (usually vocabulary is very large).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Sparse.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Do not retain the order of the words. </a:t>
            </a:r>
            <a:br>
              <a:rPr lang="en-US" sz="2800" dirty="0"/>
            </a:br>
            <a:endParaRPr lang="en-US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Let the model automatically learn an f dimensional vector for each word.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A2458-0B65-4FC9-9B81-246848E5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640889"/>
            <a:ext cx="9747623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76F2E-4B5B-4878-9B92-9B7A5CF68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6702511"/>
            <a:ext cx="703384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47CA-70E7-4C89-B564-F51E00C5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 Learnings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8164B-CF82-45EF-BA2D-F202B708FEBB}"/>
              </a:ext>
            </a:extLst>
          </p:cNvPr>
          <p:cNvSpPr txBox="1"/>
          <p:nvPr/>
        </p:nvSpPr>
        <p:spPr>
          <a:xfrm>
            <a:off x="2870200" y="1600200"/>
            <a:ext cx="117348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image captioning model has lots of learnable parameters. 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Training the model on conventional CPUs will take a lot of time. 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GPUs allow serious parallelization and expedite the training time.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Images require a lot of memory to be stored. 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Frequent Out of Memory errors on the RAM. 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 efficient batching of data to feed to the model.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Overfitting is an issue as seen from the training vs validation loss curves. </a:t>
            </a:r>
          </a:p>
          <a:p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Use pretrained embeddings for English words instead of learning from scratch.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more regularization via dropout layers, L1/L2 penalty, image augmentation.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3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5E606D-B44F-4DAD-B7C6-38E4A5BB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267" y="534670"/>
            <a:ext cx="11963400" cy="485139"/>
          </a:xfrm>
        </p:spPr>
        <p:txBody>
          <a:bodyPr/>
          <a:lstStyle/>
          <a:p>
            <a:pPr algn="l"/>
            <a:r>
              <a:rPr lang="en-US" sz="4800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1852C-342C-4650-8107-594FF14A9CE8}"/>
              </a:ext>
            </a:extLst>
          </p:cNvPr>
          <p:cNvSpPr txBox="1"/>
          <p:nvPr/>
        </p:nvSpPr>
        <p:spPr>
          <a:xfrm>
            <a:off x="2579267" y="1828800"/>
            <a:ext cx="12863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Practical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What is image captioning with visual attention?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Dataset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Data preparation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Text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Visual Attention – Where does the model look?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More captions!</a:t>
            </a:r>
          </a:p>
        </p:txBody>
      </p:sp>
    </p:spTree>
    <p:extLst>
      <p:ext uri="{BB962C8B-B14F-4D97-AF65-F5344CB8AC3E}">
        <p14:creationId xmlns:p14="http://schemas.microsoft.com/office/powerpoint/2010/main" val="251239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BCA285-5679-447C-9D98-97883AB4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583" y="155489"/>
            <a:ext cx="11963400" cy="485139"/>
          </a:xfrm>
        </p:spPr>
        <p:txBody>
          <a:bodyPr/>
          <a:lstStyle/>
          <a:p>
            <a:pPr algn="l"/>
            <a:r>
              <a:rPr lang="en-US" sz="4800" dirty="0"/>
              <a:t>Practical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92856-99E4-4D34-91F8-58E2EBC3AB0D}"/>
              </a:ext>
            </a:extLst>
          </p:cNvPr>
          <p:cNvSpPr txBox="1"/>
          <p:nvPr/>
        </p:nvSpPr>
        <p:spPr>
          <a:xfrm>
            <a:off x="2572583" y="990600"/>
            <a:ext cx="12863933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Image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Generate descriptions of scenes for the visually impaired.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3" name="Picture 2" descr="A picture containing sky, outdoor, tower, sunset&#10;&#10;Description automatically generated">
            <a:extLst>
              <a:ext uri="{FF2B5EF4-FFF2-40B4-BE49-F238E27FC236}">
                <a16:creationId xmlns:a16="http://schemas.microsoft.com/office/drawing/2014/main" id="{A6DCE823-BF85-4AFD-AD15-68EE4EE3C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1599210"/>
            <a:ext cx="2057400" cy="29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DF5DE2-9AD2-4C29-8DB2-07C3C6014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63" y="1603288"/>
            <a:ext cx="5221231" cy="2932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A9F7BB-1906-4645-8CAF-BF0B68BCB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201" y="1564523"/>
            <a:ext cx="4406698" cy="297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EED0E-B858-4CF7-B2DC-B200F4D52763}"/>
              </a:ext>
            </a:extLst>
          </p:cNvPr>
          <p:cNvSpPr txBox="1"/>
          <p:nvPr/>
        </p:nvSpPr>
        <p:spPr>
          <a:xfrm>
            <a:off x="2946400" y="4669433"/>
            <a:ext cx="257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Eiffel Tower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9E06D-93FD-41A2-A4D9-F0AA83DEE80C}"/>
              </a:ext>
            </a:extLst>
          </p:cNvPr>
          <p:cNvSpPr txBox="1"/>
          <p:nvPr/>
        </p:nvSpPr>
        <p:spPr>
          <a:xfrm>
            <a:off x="6842508" y="4708040"/>
            <a:ext cx="257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Golden Temple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0F0B7-714A-4175-8608-BC26624FA32B}"/>
              </a:ext>
            </a:extLst>
          </p:cNvPr>
          <p:cNvSpPr txBox="1"/>
          <p:nvPr/>
        </p:nvSpPr>
        <p:spPr>
          <a:xfrm>
            <a:off x="11796058" y="4708040"/>
            <a:ext cx="257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Horseshoe Bend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E32FFA-701C-4F5A-B9DA-900F56203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47" y="5899151"/>
            <a:ext cx="4998453" cy="30642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434032-454C-453C-94F4-DA87FC9A61BB}"/>
              </a:ext>
            </a:extLst>
          </p:cNvPr>
          <p:cNvCxnSpPr/>
          <p:nvPr/>
        </p:nvCxnSpPr>
        <p:spPr>
          <a:xfrm>
            <a:off x="7975600" y="7391400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925935-795E-4084-8D9C-9BB2D4513751}"/>
              </a:ext>
            </a:extLst>
          </p:cNvPr>
          <p:cNvSpPr txBox="1"/>
          <p:nvPr/>
        </p:nvSpPr>
        <p:spPr>
          <a:xfrm>
            <a:off x="9413492" y="6551889"/>
            <a:ext cx="556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picture of trees and an empty bench in a park in the month of Fall. </a:t>
            </a:r>
          </a:p>
        </p:txBody>
      </p:sp>
    </p:spTree>
    <p:extLst>
      <p:ext uri="{BB962C8B-B14F-4D97-AF65-F5344CB8AC3E}">
        <p14:creationId xmlns:p14="http://schemas.microsoft.com/office/powerpoint/2010/main" val="37151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BCA285-5679-447C-9D98-97883AB4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583" y="155489"/>
            <a:ext cx="11963400" cy="485139"/>
          </a:xfrm>
        </p:spPr>
        <p:txBody>
          <a:bodyPr/>
          <a:lstStyle/>
          <a:p>
            <a:pPr algn="l"/>
            <a:r>
              <a:rPr lang="en-US" sz="4800" dirty="0"/>
              <a:t>What is image captioning with Visual Attention?</a:t>
            </a:r>
          </a:p>
        </p:txBody>
      </p:sp>
      <p:pic>
        <p:nvPicPr>
          <p:cNvPr id="5" name="Picture 4" descr="A picture containing building, outdoor, sky, stone&#10;&#10;Description automatically generated">
            <a:extLst>
              <a:ext uri="{FF2B5EF4-FFF2-40B4-BE49-F238E27FC236}">
                <a16:creationId xmlns:a16="http://schemas.microsoft.com/office/drawing/2014/main" id="{F9731D91-79C6-4D2A-9293-C760064E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589" y="1330601"/>
            <a:ext cx="3416430" cy="51206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D20A15-3143-46EC-8465-0D338EAA5983}"/>
              </a:ext>
            </a:extLst>
          </p:cNvPr>
          <p:cNvSpPr txBox="1"/>
          <p:nvPr/>
        </p:nvSpPr>
        <p:spPr>
          <a:xfrm>
            <a:off x="2184400" y="6705600"/>
            <a:ext cx="3416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tall building with white clock on display.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829E10-9F1B-4BE3-9C98-5751EBDB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1290495"/>
            <a:ext cx="3335914" cy="51206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F2CDBC-1F20-4421-9065-E1763347E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431" y="1298517"/>
            <a:ext cx="3223777" cy="5112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EF3FBC-CFFE-4F6C-88A4-D10D573A8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925" y="1298517"/>
            <a:ext cx="3265652" cy="51126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97056E-5AF2-4A82-90CF-3638B1D4774E}"/>
              </a:ext>
            </a:extLst>
          </p:cNvPr>
          <p:cNvSpPr txBox="1"/>
          <p:nvPr/>
        </p:nvSpPr>
        <p:spPr>
          <a:xfrm>
            <a:off x="5765800" y="6705600"/>
            <a:ext cx="341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10A139-F11C-4426-A353-3B61AACEF893}"/>
              </a:ext>
            </a:extLst>
          </p:cNvPr>
          <p:cNvSpPr txBox="1"/>
          <p:nvPr/>
        </p:nvSpPr>
        <p:spPr>
          <a:xfrm>
            <a:off x="9180893" y="6705599"/>
            <a:ext cx="341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building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A6731D-595B-4184-9355-AAD942682D02}"/>
              </a:ext>
            </a:extLst>
          </p:cNvPr>
          <p:cNvSpPr txBox="1"/>
          <p:nvPr/>
        </p:nvSpPr>
        <p:spPr>
          <a:xfrm>
            <a:off x="12592884" y="6705598"/>
            <a:ext cx="341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240329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BCA285-5679-447C-9D98-97883AB4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583" y="155489"/>
            <a:ext cx="11963400" cy="485139"/>
          </a:xfrm>
        </p:spPr>
        <p:txBody>
          <a:bodyPr/>
          <a:lstStyle/>
          <a:p>
            <a:pPr algn="l"/>
            <a:r>
              <a:rPr lang="en-US" sz="4800" dirty="0"/>
              <a:t>Dataset Description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221CD-9683-4FCD-A992-8A8A63D0C677}"/>
              </a:ext>
            </a:extLst>
          </p:cNvPr>
          <p:cNvSpPr txBox="1"/>
          <p:nvPr/>
        </p:nvSpPr>
        <p:spPr>
          <a:xfrm>
            <a:off x="2413000" y="1371600"/>
            <a:ext cx="12863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Used the MS COCO (common objects in context) dataset. </a:t>
            </a:r>
            <a:br>
              <a:rPr lang="en-US" sz="3600" dirty="0"/>
            </a:b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Each image has been annotated by five humans. 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604674-97C5-4943-8907-7DA5EE7D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83" y="3352800"/>
            <a:ext cx="6858000" cy="4857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634667-AC84-4660-9BFA-1766947D1C2F}"/>
              </a:ext>
            </a:extLst>
          </p:cNvPr>
          <p:cNvSpPr txBox="1"/>
          <p:nvPr/>
        </p:nvSpPr>
        <p:spPr>
          <a:xfrm>
            <a:off x="9804400" y="3291389"/>
            <a:ext cx="547253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locomotive engine parked under a water tank.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black train sits on the tracks as people stop to admire it.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black train sits on the tracks next to the forest.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people and a red and black train engine</a:t>
            </a:r>
          </a:p>
        </p:txBody>
      </p:sp>
    </p:spTree>
    <p:extLst>
      <p:ext uri="{BB962C8B-B14F-4D97-AF65-F5344CB8AC3E}">
        <p14:creationId xmlns:p14="http://schemas.microsoft.com/office/powerpoint/2010/main" val="204397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BCA285-5679-447C-9D98-97883AB4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0" y="150054"/>
            <a:ext cx="11963400" cy="485139"/>
          </a:xfrm>
        </p:spPr>
        <p:txBody>
          <a:bodyPr/>
          <a:lstStyle/>
          <a:p>
            <a:pPr algn="l"/>
            <a:r>
              <a:rPr lang="en-US" sz="4800" dirty="0"/>
              <a:t>Feature extraction from images.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A84F80-A958-4E77-99CB-D6CDF28E31A3}"/>
              </a:ext>
            </a:extLst>
          </p:cNvPr>
          <p:cNvSpPr txBox="1"/>
          <p:nvPr/>
        </p:nvSpPr>
        <p:spPr>
          <a:xfrm>
            <a:off x="2413000" y="838200"/>
            <a:ext cx="12863933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Image features are extracted using a pretrained convolutional neural network. (For example, VGG-16)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extract features from the last convolutional layer i.e., having dimensions 7 x 7 x 512.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D2DC33-93F4-495A-989E-968F9D91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3048000"/>
            <a:ext cx="6934200" cy="3886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FA72F7-D4BC-4346-A74F-53EB4E1A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1362075"/>
            <a:ext cx="6791325" cy="69437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C4832F-6526-4C46-A27A-A7E3FEDD94C1}"/>
              </a:ext>
            </a:extLst>
          </p:cNvPr>
          <p:cNvSpPr txBox="1"/>
          <p:nvPr/>
        </p:nvSpPr>
        <p:spPr>
          <a:xfrm>
            <a:off x="3403600" y="7315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VGG-16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88045-73E3-49EF-91C2-DEF2956F6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866900"/>
            <a:ext cx="314697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0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FC9BBB-8FBF-422C-BBE6-64605402FCD0}"/>
              </a:ext>
            </a:extLst>
          </p:cNvPr>
          <p:cNvSpPr txBox="1"/>
          <p:nvPr/>
        </p:nvSpPr>
        <p:spPr>
          <a:xfrm>
            <a:off x="2572582" y="1115860"/>
            <a:ext cx="1286393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 far, we have: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Converted each image to a 7 x 7 x 512 tensor.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Collapse across the first two dimensions of the tensor to work with 49 x 512 instead of 7 x 7 x 512.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E9A29-C5D9-44CB-BE92-9DFD225F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286000"/>
            <a:ext cx="4648200" cy="34890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052932-34CB-4E19-B3C0-E3128C6C4A58}"/>
              </a:ext>
            </a:extLst>
          </p:cNvPr>
          <p:cNvCxnSpPr/>
          <p:nvPr/>
        </p:nvCxnSpPr>
        <p:spPr>
          <a:xfrm>
            <a:off x="7442200" y="3810000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8F5D7B-4283-4E0D-9A71-2FE6FA06A958}"/>
              </a:ext>
            </a:extLst>
          </p:cNvPr>
          <p:cNvSpPr txBox="1"/>
          <p:nvPr/>
        </p:nvSpPr>
        <p:spPr>
          <a:xfrm>
            <a:off x="7651874" y="3875461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after passing through VGG16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0384B-6785-4248-ABAA-5D44F5FB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011" y="1698333"/>
            <a:ext cx="4076700" cy="32670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7889E-A109-42F2-A4DF-EEBAC251AFB7}"/>
              </a:ext>
            </a:extLst>
          </p:cNvPr>
          <p:cNvCxnSpPr/>
          <p:nvPr/>
        </p:nvCxnSpPr>
        <p:spPr>
          <a:xfrm>
            <a:off x="9262438" y="5638800"/>
            <a:ext cx="1295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8380E4-3B89-4798-9349-53403C0232D5}"/>
              </a:ext>
            </a:extLst>
          </p:cNvPr>
          <p:cNvCxnSpPr>
            <a:cxnSpLocks/>
          </p:cNvCxnSpPr>
          <p:nvPr/>
        </p:nvCxnSpPr>
        <p:spPr>
          <a:xfrm>
            <a:off x="4699000" y="6629400"/>
            <a:ext cx="0" cy="20930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61FCF9-7074-4283-BDE8-89FA6F226FF6}"/>
              </a:ext>
            </a:extLst>
          </p:cNvPr>
          <p:cNvCxnSpPr>
            <a:stCxn id="11" idx="2"/>
          </p:cNvCxnSpPr>
          <p:nvPr/>
        </p:nvCxnSpPr>
        <p:spPr>
          <a:xfrm flipV="1">
            <a:off x="11792361" y="3603333"/>
            <a:ext cx="2038350" cy="13620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B6AF9-BC93-4BC4-9DAC-FCAA11C9C8DD}"/>
              </a:ext>
            </a:extLst>
          </p:cNvPr>
          <p:cNvSpPr txBox="1"/>
          <p:nvPr/>
        </p:nvSpPr>
        <p:spPr>
          <a:xfrm>
            <a:off x="9753687" y="573893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D1A6AB-C07F-43C0-A5B3-40412A0B03F3}"/>
              </a:ext>
            </a:extLst>
          </p:cNvPr>
          <p:cNvSpPr txBox="1"/>
          <p:nvPr/>
        </p:nvSpPr>
        <p:spPr>
          <a:xfrm>
            <a:off x="8680326" y="453953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85341-1046-4087-9BAE-06B42B37DEFE}"/>
              </a:ext>
            </a:extLst>
          </p:cNvPr>
          <p:cNvSpPr txBox="1"/>
          <p:nvPr/>
        </p:nvSpPr>
        <p:spPr>
          <a:xfrm>
            <a:off x="11982667" y="49096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020C54-2F4D-4660-A3CA-33740B0FD983}"/>
              </a:ext>
            </a:extLst>
          </p:cNvPr>
          <p:cNvSpPr/>
          <p:nvPr/>
        </p:nvSpPr>
        <p:spPr>
          <a:xfrm>
            <a:off x="5080000" y="6629400"/>
            <a:ext cx="5816687" cy="2093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48D48-047F-4AA4-8755-FBD48BFB38E9}"/>
              </a:ext>
            </a:extLst>
          </p:cNvPr>
          <p:cNvCxnSpPr/>
          <p:nvPr/>
        </p:nvCxnSpPr>
        <p:spPr>
          <a:xfrm>
            <a:off x="9118600" y="4133589"/>
            <a:ext cx="0" cy="1219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A0BCF5-1576-44A4-9180-AC35A1452A9D}"/>
              </a:ext>
            </a:extLst>
          </p:cNvPr>
          <p:cNvSpPr txBox="1"/>
          <p:nvPr/>
        </p:nvSpPr>
        <p:spPr>
          <a:xfrm>
            <a:off x="3975100" y="749125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984FA-F574-47D7-90F5-9624C733F74B}"/>
              </a:ext>
            </a:extLst>
          </p:cNvPr>
          <p:cNvCxnSpPr>
            <a:cxnSpLocks/>
          </p:cNvCxnSpPr>
          <p:nvPr/>
        </p:nvCxnSpPr>
        <p:spPr>
          <a:xfrm>
            <a:off x="5080000" y="8839200"/>
            <a:ext cx="58166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B87723-E811-45DC-AAAD-87443AF13550}"/>
              </a:ext>
            </a:extLst>
          </p:cNvPr>
          <p:cNvSpPr txBox="1"/>
          <p:nvPr/>
        </p:nvSpPr>
        <p:spPr>
          <a:xfrm>
            <a:off x="7651874" y="880384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2878866-765F-4DE4-B144-3876F350DD1B}"/>
              </a:ext>
            </a:extLst>
          </p:cNvPr>
          <p:cNvSpPr txBox="1">
            <a:spLocks/>
          </p:cNvSpPr>
          <p:nvPr/>
        </p:nvSpPr>
        <p:spPr>
          <a:xfrm>
            <a:off x="2565400" y="150054"/>
            <a:ext cx="11963400" cy="485139"/>
          </a:xfrm>
          <a:prstGeom prst="rect">
            <a:avLst/>
          </a:prstGeom>
        </p:spPr>
        <p:txBody>
          <a:bodyPr lIns="0" tIns="0" rIns="0" bIns="0"/>
          <a:lstStyle>
            <a:lvl1pPr algn="r" eaLnBrk="1" hangingPunct="1">
              <a:defRPr sz="3200" b="0" i="0">
                <a:solidFill>
                  <a:schemeClr val="tx1"/>
                </a:solidFill>
                <a:latin typeface="+mn-lt"/>
                <a:ea typeface="+mj-ea"/>
                <a:cs typeface="Times New Roman"/>
              </a:defRPr>
            </a:lvl1pPr>
          </a:lstStyle>
          <a:p>
            <a:pPr algn="l"/>
            <a:r>
              <a:rPr lang="en-US" sz="4800" kern="0"/>
              <a:t>Feature extraction from images. </a:t>
            </a:r>
            <a:endParaRPr lang="en-US" sz="4800" kern="0" dirty="0"/>
          </a:p>
        </p:txBody>
      </p:sp>
    </p:spTree>
    <p:extLst>
      <p:ext uri="{BB962C8B-B14F-4D97-AF65-F5344CB8AC3E}">
        <p14:creationId xmlns:p14="http://schemas.microsoft.com/office/powerpoint/2010/main" val="301623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20" grpId="0"/>
      <p:bldP spid="23" grpId="0" animBg="1"/>
      <p:bldP spid="26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BCA285-5679-447C-9D98-97883AB4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583" y="155489"/>
            <a:ext cx="11963400" cy="485139"/>
          </a:xfrm>
        </p:spPr>
        <p:txBody>
          <a:bodyPr/>
          <a:lstStyle/>
          <a:p>
            <a:pPr algn="l"/>
            <a:r>
              <a:rPr lang="en-US" sz="2800" dirty="0"/>
              <a:t>Feature extraction from text annotations.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92856-99E4-4D34-91F8-58E2EBC3AB0D}"/>
              </a:ext>
            </a:extLst>
          </p:cNvPr>
          <p:cNvSpPr txBox="1"/>
          <p:nvPr/>
        </p:nvSpPr>
        <p:spPr>
          <a:xfrm>
            <a:off x="2583612" y="797318"/>
            <a:ext cx="128639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Consider the text-  “The bat is red” – add start and end tokens  “&lt;start&gt; The bat is red &lt;end&gt;”. </a:t>
            </a:r>
            <a:br>
              <a:rPr lang="en-US" sz="2000" dirty="0"/>
            </a:br>
            <a:br>
              <a:rPr lang="en-US" sz="400" dirty="0"/>
            </a:br>
            <a:endParaRPr lang="en-US" sz="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Give a unique index to all the words (Usually keep top k based on frequencies).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 the length of longest annotation (Suppose it is 7)</a:t>
            </a:r>
            <a:br>
              <a:rPr lang="en-US" sz="2000" dirty="0"/>
            </a:br>
            <a:br>
              <a:rPr lang="en-US" sz="400" dirty="0"/>
            </a:br>
            <a:endParaRPr lang="en-US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Vectorize the text annotation and convert from text to numbers. </a:t>
            </a:r>
            <a:br>
              <a:rPr lang="en-US" sz="2000" dirty="0"/>
            </a:br>
            <a:br>
              <a:rPr lang="en-US" sz="300" dirty="0"/>
            </a:br>
            <a:br>
              <a:rPr lang="en-US" sz="200" dirty="0"/>
            </a:br>
            <a:endParaRPr lang="en-US" sz="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Text is vectorized to [4, 2, 3, 1, 1, 5, 0]</a:t>
            </a:r>
            <a:br>
              <a:rPr lang="en-US" sz="2000" dirty="0"/>
            </a:br>
            <a:br>
              <a:rPr lang="en-US" sz="400" dirty="0"/>
            </a:br>
            <a:br>
              <a:rPr lang="en-US" sz="300" dirty="0"/>
            </a:br>
            <a:endParaRPr lang="en-US" sz="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can then map these indexes back to the word embedding vectors.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A0FBF88-2BC7-4765-83EA-7061EC1D4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72248"/>
              </p:ext>
            </p:extLst>
          </p:nvPr>
        </p:nvGraphicFramePr>
        <p:xfrm>
          <a:off x="6299200" y="1586431"/>
          <a:ext cx="6248400" cy="264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630480227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564995829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861389272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791010462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98468241"/>
                    </a:ext>
                  </a:extLst>
                </a:gridCol>
              </a:tblGrid>
              <a:tr h="430153">
                <a:tc>
                  <a:txBody>
                    <a:bodyPr/>
                    <a:lstStyle/>
                    <a:p>
                      <a:r>
                        <a:rPr lang="en-US" sz="2000" dirty="0"/>
                        <a:t>Word</a:t>
                      </a:r>
                      <a:endParaRPr lang="en-US" sz="3600" dirty="0"/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Feature 1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Feature 2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Feature 3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Feature 4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1457060265"/>
                  </a:ext>
                </a:extLst>
              </a:tr>
              <a:tr h="369784">
                <a:tc>
                  <a:txBody>
                    <a:bodyPr/>
                    <a:lstStyle/>
                    <a:p>
                      <a:r>
                        <a:rPr lang="en-US" sz="1800" dirty="0"/>
                        <a:t>Padding</a:t>
                      </a:r>
                      <a:endParaRPr lang="en-US" sz="1050" dirty="0"/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-0.96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0.56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-0.01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69292294"/>
                  </a:ext>
                </a:extLst>
              </a:tr>
              <a:tr h="369784">
                <a:tc>
                  <a:txBody>
                    <a:bodyPr/>
                    <a:lstStyle/>
                    <a:p>
                      <a:r>
                        <a:rPr lang="en-US" sz="1800" dirty="0"/>
                        <a:t>Unknown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0.65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0.34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0.19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0.81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2999984764"/>
                  </a:ext>
                </a:extLst>
              </a:tr>
              <a:tr h="369784">
                <a:tc>
                  <a:txBody>
                    <a:bodyPr/>
                    <a:lstStyle/>
                    <a:p>
                      <a:r>
                        <a:rPr lang="en-US" sz="1800" dirty="0"/>
                        <a:t>The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0.76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0.53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-0.42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358790644"/>
                  </a:ext>
                </a:extLst>
              </a:tr>
              <a:tr h="369784">
                <a:tc>
                  <a:txBody>
                    <a:bodyPr/>
                    <a:lstStyle/>
                    <a:p>
                      <a:r>
                        <a:rPr lang="en-US" sz="1800" dirty="0"/>
                        <a:t>Bat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0.31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-0.29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0.42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0.59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7323595"/>
                  </a:ext>
                </a:extLst>
              </a:tr>
              <a:tr h="369784">
                <a:tc>
                  <a:txBody>
                    <a:bodyPr/>
                    <a:lstStyle/>
                    <a:p>
                      <a:r>
                        <a:rPr lang="en-US" dirty="0"/>
                        <a:t>&lt;start&gt;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0.27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-0.32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0.24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0.99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653420780"/>
                  </a:ext>
                </a:extLst>
              </a:tr>
              <a:tr h="369784">
                <a:tc>
                  <a:txBody>
                    <a:bodyPr/>
                    <a:lstStyle/>
                    <a:p>
                      <a:r>
                        <a:rPr lang="en-US" dirty="0"/>
                        <a:t>&lt;end&gt;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0.19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0.42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0.15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1.00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2423981829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5AFC3749-60BB-4FE4-B572-65348EAC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585392"/>
              </p:ext>
            </p:extLst>
          </p:nvPr>
        </p:nvGraphicFramePr>
        <p:xfrm>
          <a:off x="2821140" y="1560335"/>
          <a:ext cx="292608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38830082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726134134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r>
                        <a:rPr lang="en-US" sz="24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Index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939121"/>
                  </a:ext>
                </a:extLst>
              </a:tr>
              <a:tr h="351130">
                <a:tc>
                  <a:txBody>
                    <a:bodyPr/>
                    <a:lstStyle/>
                    <a:p>
                      <a:r>
                        <a:rPr lang="en-US" dirty="0"/>
                        <a:t>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395258"/>
                  </a:ext>
                </a:extLst>
              </a:tr>
              <a:tr h="351130">
                <a:tc>
                  <a:txBody>
                    <a:bodyPr/>
                    <a:lstStyle/>
                    <a:p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792773"/>
                  </a:ext>
                </a:extLst>
              </a:tr>
              <a:tr h="351130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08834"/>
                  </a:ext>
                </a:extLst>
              </a:tr>
              <a:tr h="351130">
                <a:tc>
                  <a:txBody>
                    <a:bodyPr/>
                    <a:lstStyle/>
                    <a:p>
                      <a:r>
                        <a:rPr lang="en-US" dirty="0"/>
                        <a:t>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507254"/>
                  </a:ext>
                </a:extLst>
              </a:tr>
              <a:tr h="351130">
                <a:tc>
                  <a:txBody>
                    <a:bodyPr/>
                    <a:lstStyle/>
                    <a:p>
                      <a:r>
                        <a:rPr lang="en-US" dirty="0"/>
                        <a:t>&lt;start&gt;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885236"/>
                  </a:ext>
                </a:extLst>
              </a:tr>
              <a:tr h="351130">
                <a:tc>
                  <a:txBody>
                    <a:bodyPr/>
                    <a:lstStyle/>
                    <a:p>
                      <a:r>
                        <a:rPr lang="en-US" dirty="0"/>
                        <a:t>&lt;end&gt;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380234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556C040-3754-45AA-ADD3-1C85DAF49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726408"/>
              </p:ext>
            </p:extLst>
          </p:nvPr>
        </p:nvGraphicFramePr>
        <p:xfrm>
          <a:off x="2821140" y="5967391"/>
          <a:ext cx="10418019" cy="311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8155">
                  <a:extLst>
                    <a:ext uri="{9D8B030D-6E8A-4147-A177-3AD203B41FA5}">
                      <a16:colId xmlns:a16="http://schemas.microsoft.com/office/drawing/2014/main" val="2246427490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372499215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4290004037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3304294384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3126072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37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&lt;start&gt;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0.27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-0.32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0.24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0.99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180575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The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0.76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0.53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-0.42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2003168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0.31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-0.29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0.42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0.59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283534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0.65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0.34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0.19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0.81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411532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0.65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0.34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0.19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0.81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360735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&lt;end&gt;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0.19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0.42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0.15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1.00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466233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-0.96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0.56</a:t>
                      </a:r>
                    </a:p>
                  </a:txBody>
                  <a:tcPr marL="61945" marR="61945" marT="30972" marB="30972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-0.01</a:t>
                      </a:r>
                    </a:p>
                  </a:txBody>
                  <a:tcPr marL="61945" marR="61945" marT="30972" marB="30972"/>
                </a:tc>
                <a:extLst>
                  <a:ext uri="{0D108BD9-81ED-4DB2-BD59-A6C34878D82A}">
                    <a16:rowId xmlns:a16="http://schemas.microsoft.com/office/drawing/2014/main" val="3249867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40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BCA285-5679-447C-9D98-97883AB4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0" y="517850"/>
            <a:ext cx="11963400" cy="485139"/>
          </a:xfrm>
        </p:spPr>
        <p:txBody>
          <a:bodyPr/>
          <a:lstStyle/>
          <a:p>
            <a:pPr algn="l"/>
            <a:r>
              <a:rPr lang="en-US" sz="4800" dirty="0"/>
              <a:t>Model Training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C9BBB-8FBF-422C-BBE6-64605402FCD0}"/>
              </a:ext>
            </a:extLst>
          </p:cNvPr>
          <p:cNvSpPr txBox="1"/>
          <p:nvPr/>
        </p:nvSpPr>
        <p:spPr>
          <a:xfrm>
            <a:off x="2458033" y="1339739"/>
            <a:ext cx="128639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 far, we have: 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Converted each image to a 49 x 512 tensor.</a:t>
            </a:r>
            <a:br>
              <a:rPr lang="en-US" sz="2000" dirty="0"/>
            </a:b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Vectorized the corresponding text annotation for example [4, 2, 3, 1, 1, 5, 0]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Goal of the model is to learn how to map the 49 x 512 image tensor to vectorized text annotation [4, 2, 3, 1, 1, 5, 0]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60BC1B-5232-487E-9EC7-0B093BD11308}"/>
              </a:ext>
            </a:extLst>
          </p:cNvPr>
          <p:cNvSpPr/>
          <p:nvPr/>
        </p:nvSpPr>
        <p:spPr>
          <a:xfrm>
            <a:off x="2914472" y="3814595"/>
            <a:ext cx="5816687" cy="2093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46C461-6479-4A88-8ADE-330339A80A29}"/>
              </a:ext>
            </a:extLst>
          </p:cNvPr>
          <p:cNvCxnSpPr>
            <a:cxnSpLocks/>
          </p:cNvCxnSpPr>
          <p:nvPr/>
        </p:nvCxnSpPr>
        <p:spPr>
          <a:xfrm>
            <a:off x="2717800" y="3814594"/>
            <a:ext cx="0" cy="209304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BFF02F2-542A-4472-9EC0-E1236E58B121}"/>
              </a:ext>
            </a:extLst>
          </p:cNvPr>
          <p:cNvSpPr txBox="1"/>
          <p:nvPr/>
        </p:nvSpPr>
        <p:spPr>
          <a:xfrm>
            <a:off x="2230197" y="451370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DCD4CF-23A5-491B-9FD9-F23A268796C8}"/>
              </a:ext>
            </a:extLst>
          </p:cNvPr>
          <p:cNvCxnSpPr>
            <a:cxnSpLocks/>
          </p:cNvCxnSpPr>
          <p:nvPr/>
        </p:nvCxnSpPr>
        <p:spPr>
          <a:xfrm>
            <a:off x="2946264" y="6096000"/>
            <a:ext cx="581668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06F32F-245A-4B46-84A8-B031CAD3E64A}"/>
              </a:ext>
            </a:extLst>
          </p:cNvPr>
          <p:cNvSpPr txBox="1"/>
          <p:nvPr/>
        </p:nvSpPr>
        <p:spPr>
          <a:xfrm>
            <a:off x="5156200" y="615451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8EE5EC-710F-4249-B465-418447FA64AF}"/>
              </a:ext>
            </a:extLst>
          </p:cNvPr>
          <p:cNvCxnSpPr/>
          <p:nvPr/>
        </p:nvCxnSpPr>
        <p:spPr>
          <a:xfrm>
            <a:off x="8889999" y="4841671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20042F6-FCEA-4099-9E58-7D616E44DDEC}"/>
              </a:ext>
            </a:extLst>
          </p:cNvPr>
          <p:cNvSpPr/>
          <p:nvPr/>
        </p:nvSpPr>
        <p:spPr>
          <a:xfrm>
            <a:off x="10372941" y="4656588"/>
            <a:ext cx="180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[4, 2, 3, 1, 1, 5, 0]</a:t>
            </a:r>
          </a:p>
        </p:txBody>
      </p:sp>
    </p:spTree>
    <p:extLst>
      <p:ext uri="{BB962C8B-B14F-4D97-AF65-F5344CB8AC3E}">
        <p14:creationId xmlns:p14="http://schemas.microsoft.com/office/powerpoint/2010/main" val="283774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7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itGlory-PPT-template" id="{25FF1998-5BA4-3346-9F04-C45D263CFD75}" vid="{CA984101-C6EB-4A46-A17E-53FE57953C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GritGlory-PPT-template-2</Template>
  <TotalTime>981</TotalTime>
  <Words>1267</Words>
  <Application>Microsoft Office PowerPoint</Application>
  <PresentationFormat>Custom</PresentationFormat>
  <Paragraphs>294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Image Captioning using Visual Attention</vt:lpstr>
      <vt:lpstr>Agenda</vt:lpstr>
      <vt:lpstr>Practical Applications</vt:lpstr>
      <vt:lpstr>What is image captioning with Visual Attention?</vt:lpstr>
      <vt:lpstr>Dataset Description </vt:lpstr>
      <vt:lpstr>Feature extraction from images. </vt:lpstr>
      <vt:lpstr>PowerPoint Presentation</vt:lpstr>
      <vt:lpstr>Feature extraction from text annotations. </vt:lpstr>
      <vt:lpstr>Model Training </vt:lpstr>
      <vt:lpstr>Model Training </vt:lpstr>
      <vt:lpstr>Model Training </vt:lpstr>
      <vt:lpstr>Model Training and Prediction </vt:lpstr>
      <vt:lpstr>PowerPoint Presentation</vt:lpstr>
      <vt:lpstr>Visual Attention - Example</vt:lpstr>
      <vt:lpstr>More captions</vt:lpstr>
      <vt:lpstr>PowerPoint Presentation</vt:lpstr>
      <vt:lpstr>Feature extraction from text annotations. </vt:lpstr>
      <vt:lpstr>Key Learnings</vt:lpstr>
    </vt:vector>
  </TitlesOfParts>
  <Company>University of Nebraska-Lincoln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 Fiddelke</dc:creator>
  <cp:lastModifiedBy>Gayara Fernando</cp:lastModifiedBy>
  <cp:revision>61</cp:revision>
  <dcterms:created xsi:type="dcterms:W3CDTF">2018-09-25T20:37:23Z</dcterms:created>
  <dcterms:modified xsi:type="dcterms:W3CDTF">2021-12-09T04:29:52Z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2018-08-28T00:00:00Z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2018-08-28T00:00:00Z</vt:filetime>
  </property>
</Properties>
</file>